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62" r:id="rId5"/>
    <p:sldId id="325" r:id="rId6"/>
    <p:sldId id="457" r:id="rId7"/>
    <p:sldId id="477" r:id="rId8"/>
    <p:sldId id="465" r:id="rId9"/>
    <p:sldId id="458" r:id="rId10"/>
    <p:sldId id="470" r:id="rId11"/>
    <p:sldId id="459" r:id="rId12"/>
    <p:sldId id="469" r:id="rId13"/>
    <p:sldId id="461" r:id="rId14"/>
    <p:sldId id="463" r:id="rId15"/>
    <p:sldId id="462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46" d="100"/>
          <a:sy n="46" d="100"/>
        </p:scale>
        <p:origin x="64" y="252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9T20:51: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217 306,'0'1,"0"0,-3 5,3-5,-1 0,0 0,1 0,-7 13,7-12,0-1,0 1,0-1,0 1,-1-1,1 0,-1 0,1 0,-1 0,1 1,2 13,-2-14,0 0,1 1,-1-1,1 0,0 0,-1 1,25 18,-25-19,2-1,0 1,-2 0,2 0,-1 0,15 11,-16-11,2 0,-1 0,0-1,1 0,-1 1,32 3,-29-3,0 0,0 0,-1 0,3 0,-2 0,1 0,-1-1,0 1,-2-1,18-2,-20-1,1 3,0-1,-1 0,1 1,0-1,7-21,-7 20,-1 0,0 0,0 1,0-2,0 2,0-1,0 0,0-18,0 18,0-1,-1 1,1 0,-16-23,16 24,-15-13,13 13,-30-14,-2 5,32 10,-15-3,16 3,-1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9T20:51: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263 567,'-2'-1,"2"0,-1 1,0 0,0 0,1-1,-13 0,12 1,0 0,0 0,0 0,-1 0,0 1,0-1,-24 8,24-7,0 0,1 1,-1-1,1-1,0 1,-9 17,9-15,0-1,1-1,-1 2,0-1,10 40,-9-40,1-2,-1 1,0 0,1-1,0 1,-1 0,1 0,1-1,-2 1,1 0,1-1,0 0,41 10,-40-9,-1-1,2 0,-1 0,-2 0,44-7,-43 6,-1 1,0-1,0 0,-1 0,11-10,-10 10,0 1,0-1,-1 0,0-13,0 12,0 1,0-1,0 1,-3-17,2 18,1-1,-1 0,1 0,-1 0,1 0,-1 1,-15-15,16 14,-1 0,0 1,0-1,1 0,-2 1,-5-5,6 5,0 0,-1-1,2 0,-1 1,0 0,-5-4,5 4,0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9T20:51: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337 436,'-1'0,"0"-2,0 2,0 0,1-1,-8 0,7 1,0 0,0 0,0 0,0 0,0 0,-1 0,-5-2,6 2,0 0,0 0,-8 6,8-5,1 0,-1-1,0 1,0-1,-3 6,3-5,0 0,1 2,0-2,0 1,8 10,14-5,-7-8,-12 1,8 0,-2-2,-9 1,2-2,-2 2,0-5,0 0,0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19T20:51: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323 521,'0'1,"0"0,-4 5,4-5,0 0,-1-1,1 1,0 0,-1 5,1-5,0 0,0 0,0 0,0 0,0 0,0 0,1 6,0-6,-1 0,1 0,8 7,-8-8,0 0,-1 1,13-1,-12 0,0 0,0 0,0 0,6-6,-6 6,-1-1,1 1,1-8,-1 8,-1-1,0 0,0-5,0 5,-2-9,1 10,-1-2,1 1,-1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customXml" Target="../ink/ink4.xml"/><Relationship Id="rId7" Type="http://schemas.openxmlformats.org/officeDocument/2006/relationships/image" Target="../media/image18.png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255" y="1195343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Constructing Emotion Consensus and Utilizing Unpaired Data for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Empathetic Dialogue Generation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247116" y="4433797"/>
            <a:ext cx="361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EMNLP-2021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18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Zhaoze Gao</a:t>
            </a:r>
            <a:endParaRPr lang="en-US" altLang="zh-CN" sz="2400" b="1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6397" y="4895261"/>
            <a:ext cx="719908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5840" y="2834640"/>
            <a:ext cx="7652385" cy="14395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3740" y="2108200"/>
            <a:ext cx="8223885" cy="3061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2362835"/>
            <a:ext cx="4297680" cy="2268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335" y="1921510"/>
            <a:ext cx="6635750" cy="3014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40" y="2117725"/>
            <a:ext cx="8402955" cy="3011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2306320"/>
            <a:ext cx="998918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  <a:endParaRPr lang="zh-CN" altLang="en-US" sz="6000" kern="12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2520" y="1866900"/>
            <a:ext cx="4096385" cy="3599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87720" y="919480"/>
            <a:ext cx="5768340" cy="6400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We point out that the empathetic dialogue generation contains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bidirectional processes,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highlight </a:t>
            </a:r>
            <a:r>
              <a:rPr lang="en-US" sz="2400" dirty="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the importance of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constructing emotion consensus.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endParaRPr 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•we propose a </a:t>
            </a:r>
            <a:r>
              <a:rPr lang="en-US" sz="2400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novel dual-generative model 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that couples a </a:t>
            </a:r>
            <a:r>
              <a:rPr lang="en-US" sz="2400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forward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and a</a:t>
            </a:r>
            <a:r>
              <a:rPr lang="en-US" sz="2400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backward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dialogue model </a:t>
            </a:r>
            <a:r>
              <a:rPr lang="en-US" sz="2400" dirty="0">
                <a:solidFill>
                  <a:schemeClr val="accent2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with a discrete latent variable</a:t>
            </a:r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capturing the shared emotion consensus.</a:t>
            </a:r>
            <a:endParaRPr lang="en-US" sz="24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zh-CN" alt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400" dirty="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400">
                <a:latin typeface="Times New Roman Regular" panose="02020603050405020304" charset="0"/>
              </a:rPr>
              <a:t>We utilize </a:t>
            </a:r>
            <a:r>
              <a:rPr lang="en-US" sz="2400">
                <a:solidFill>
                  <a:schemeClr val="accent2"/>
                </a:solidFill>
                <a:latin typeface="Times New Roman Regular" panose="02020603050405020304" charset="0"/>
              </a:rPr>
              <a:t>unpaired emotional data</a:t>
            </a:r>
            <a:r>
              <a:rPr lang="en-US" sz="2400">
                <a:latin typeface="Times New Roman Regular" panose="02020603050405020304" charset="0"/>
              </a:rPr>
              <a:t> to break the constraint of paired empathetic data in the widely-used benchmark dataset </a:t>
            </a:r>
            <a:r>
              <a:rPr lang="en-US">
                <a:latin typeface="Times New Roman Regular" panose="02020603050405020304" charset="0"/>
              </a:rPr>
              <a:t>EMPATHETICDIALOGUES</a:t>
            </a:r>
            <a:r>
              <a:rPr lang="en-US" dirty="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endParaRPr lang="en-US" sz="24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en-US"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800" dirty="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1282700" y="1784350"/>
              <a:ext cx="1054100" cy="9080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282700" y="1784350"/>
                <a:ext cx="1054100" cy="90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1181100" y="3575050"/>
              <a:ext cx="889000" cy="673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1181100" y="3575050"/>
                <a:ext cx="889000" cy="673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1828800" y="2730500"/>
              <a:ext cx="444500" cy="2667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828800" y="2730500"/>
                <a:ext cx="44450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2012950" y="3308350"/>
              <a:ext cx="273050" cy="2794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2012950" y="3308350"/>
                <a:ext cx="273050" cy="2794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55" y="1860550"/>
            <a:ext cx="4620895" cy="3256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545" y="2424430"/>
            <a:ext cx="1813560" cy="213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85" y="2332990"/>
            <a:ext cx="1143000" cy="304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415" y="2340610"/>
            <a:ext cx="1036320" cy="297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545" y="3489960"/>
            <a:ext cx="57912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041400" y="63590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8305" y="1880870"/>
            <a:ext cx="8835390" cy="3348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930" y="2143125"/>
            <a:ext cx="4697095" cy="2463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16270" y="1185545"/>
            <a:ext cx="2503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Encoder</a:t>
            </a:r>
            <a:endParaRPr lang="en-US" altLang="zh-CN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45" y="1649730"/>
            <a:ext cx="3299460" cy="274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45" y="2019935"/>
            <a:ext cx="3535680" cy="632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455" y="2717165"/>
            <a:ext cx="2743200" cy="327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60" y="2770505"/>
            <a:ext cx="1303020" cy="220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0840" y="2770505"/>
            <a:ext cx="906780" cy="2133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6455" y="3818255"/>
            <a:ext cx="3322320" cy="2971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16270" y="3331845"/>
            <a:ext cx="392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Emotion Consensus Construction</a:t>
            </a:r>
            <a:endParaRPr lang="en-US" altLang="zh-CN" b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455" y="4212590"/>
            <a:ext cx="2804160" cy="5257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1280" y="4212590"/>
            <a:ext cx="1645920" cy="228600"/>
          </a:xfrm>
          <a:prstGeom prst="rect">
            <a:avLst/>
          </a:prstGeom>
        </p:spPr>
      </p:pic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8260" y="4227830"/>
            <a:ext cx="1089660" cy="213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4665" y="3837305"/>
            <a:ext cx="982980" cy="259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7520" y="3844925"/>
            <a:ext cx="975360" cy="251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0" y="2341880"/>
            <a:ext cx="1981200" cy="2362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3915410"/>
            <a:ext cx="2613660" cy="3276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70" y="4327525"/>
            <a:ext cx="3284220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20" y="2745740"/>
            <a:ext cx="3070860" cy="274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80" y="3265170"/>
            <a:ext cx="3200400" cy="3276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043930" y="1805940"/>
            <a:ext cx="392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Decoder</a:t>
            </a:r>
            <a:endParaRPr lang="en-US" altLang="zh-CN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" y="2143125"/>
            <a:ext cx="4518025" cy="2369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390" y="3915410"/>
            <a:ext cx="1661160" cy="327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043930" y="1805940"/>
            <a:ext cx="392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Training with Paired Data</a:t>
            </a:r>
            <a:endParaRPr lang="en-US" altLang="zh-CN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805940"/>
            <a:ext cx="4161155" cy="2864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15" y="2323465"/>
            <a:ext cx="3299460" cy="4038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2855595"/>
            <a:ext cx="3604260" cy="746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715" y="3602355"/>
            <a:ext cx="3604260" cy="76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15" y="4364355"/>
            <a:ext cx="2781300" cy="426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043930" y="1805940"/>
            <a:ext cx="392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Training with Unpaired Data</a:t>
            </a:r>
            <a:endParaRPr lang="en-US" altLang="zh-CN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0460" y="2329180"/>
            <a:ext cx="3261360" cy="518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40" y="2975610"/>
            <a:ext cx="3192780" cy="655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0" y="3742690"/>
            <a:ext cx="2461260" cy="381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385" y="4246880"/>
            <a:ext cx="3246120" cy="6781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4987925"/>
            <a:ext cx="2598420" cy="266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45" y="5491480"/>
            <a:ext cx="2537460" cy="2895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100" y="2329180"/>
            <a:ext cx="3818890" cy="23723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790" y="5928360"/>
            <a:ext cx="2651760" cy="403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演示</Application>
  <PresentationFormat>宽屏</PresentationFormat>
  <Paragraphs>81</Paragraphs>
  <Slides>14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仿宋</vt:lpstr>
      <vt:lpstr>楷体</vt:lpstr>
      <vt:lpstr>等线</vt:lpstr>
      <vt:lpstr>Times New Roman Regular</vt:lpstr>
      <vt:lpstr>Segoe WP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gaozhaoze</cp:lastModifiedBy>
  <cp:revision>1525</cp:revision>
  <dcterms:created xsi:type="dcterms:W3CDTF">2021-11-30T11:42:00Z</dcterms:created>
  <dcterms:modified xsi:type="dcterms:W3CDTF">2021-12-19T13:14:01Z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ICV">
    <vt:lpwstr>7AC55A9649234C1F91033434A6D75D3E</vt:lpwstr>
  </property>
</Properties>
</file>